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6" r:id="rId4"/>
    <p:sldId id="257" r:id="rId5"/>
    <p:sldId id="272" r:id="rId6"/>
    <p:sldId id="273" r:id="rId7"/>
    <p:sldId id="274" r:id="rId8"/>
    <p:sldId id="275" r:id="rId9"/>
    <p:sldId id="277" r:id="rId10"/>
    <p:sldId id="258" r:id="rId11"/>
    <p:sldId id="280" r:id="rId12"/>
    <p:sldId id="260" r:id="rId13"/>
    <p:sldId id="283" r:id="rId14"/>
    <p:sldId id="281" r:id="rId15"/>
    <p:sldId id="278" r:id="rId16"/>
    <p:sldId id="268" r:id="rId17"/>
    <p:sldId id="269" r:id="rId18"/>
    <p:sldId id="270" r:id="rId19"/>
    <p:sldId id="279" r:id="rId20"/>
    <p:sldId id="259" r:id="rId21"/>
    <p:sldId id="261" r:id="rId22"/>
    <p:sldId id="282" r:id="rId23"/>
    <p:sldId id="262" r:id="rId24"/>
    <p:sldId id="263" r:id="rId25"/>
    <p:sldId id="264" r:id="rId26"/>
    <p:sldId id="265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346F-5047-B241-ACD2-216A842EE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F91E2-6DAC-8545-A62C-4DAEEEE94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75E94-1BFE-9446-9922-1A27F2645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F2273-5167-0740-88E7-6460549CC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C88B2-8064-9F41-85FE-C91C282F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55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E86-95BF-BE48-ACAF-143DB3F4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D7C9B-4CA9-A448-AC5A-DF8E48C68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2EE08-5B39-7D46-9639-A791E8BC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5C472-8AC2-FE41-AB6E-769589DB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ECCBC-7231-3E41-9712-22D927A3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601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97054-7DE4-2847-A46C-99BF9B624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01E42-FAD5-0143-B848-B3E0899B3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B80C1-7556-3A48-9468-EA32D41BA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60F4-A01D-2F4D-AE35-09DD0E16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B1FE-A4D3-E94A-8BD5-56DC5D56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0004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D26A-2597-6E4B-97D5-247BE548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7E73-CD0C-B943-9907-15D254B3A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7DFE6-1B68-0F45-B31B-E33D3B8F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D4FE2-ABDC-D846-A39A-99AF0C483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C2424-5795-534F-B8C0-06280FA5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130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8B18-9CD0-144C-872C-C93F9108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C8571-CC52-E34B-8A1A-892F6C507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0A6A4-13AC-9A45-BBA0-F13F6185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F3039-B15B-4743-99D9-6A7C9D71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9673F-E294-2641-94C5-ED8913AC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68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1008-A89C-4D4E-B827-950DF7B7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333A-4A31-774D-9458-F93CBC713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5CC8C-AED3-CE40-BDFE-46EB51CCD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C7717-3D48-7A44-BCE3-373E2114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69B76-3C35-314F-AB3C-50A235F1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C2EED-9540-BF4B-918A-7C7A469A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6140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C713-9E40-0544-ABE9-70AD08F3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FF99D-7165-8649-9168-920FCC2C1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0DE5A-E01F-184D-A99A-C2E2538A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9462B-D4A7-E243-B66C-D1C194376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908539-9199-F34B-8719-555CD70DC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89B2B-41EC-F347-AAE2-B59C4844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D2C01-0A8E-6C42-861B-E9C483CC5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48EB62-8BF3-F143-BD89-85623478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2975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4B8C0-6609-6644-898D-340C3F35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3A8BB-9C1B-A446-AD25-B1E13AFF4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09EEF-E033-2743-BD6C-5BA3A946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8DD04-A709-0C4B-9B23-9FC92F89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466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0A856-5912-3B47-BCFE-081FD138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114E1-D6AA-F74D-A12C-BCCC9043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EE283-DB7F-1644-AFA2-17C198C2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249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2CCB-C5A0-2049-907C-AF43449DD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68643-D497-CC49-A805-14011A81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9B7FC-8EE4-6E40-AA3F-C0C616069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000A5-A1ED-2C42-BF3E-F1709A5F4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5460-CB80-6340-A5CD-27EF419F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EC606-7186-7441-8B9E-D329B38D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202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0592-E4BF-7E43-85DA-5101DE5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1396E8-52C7-8645-956E-A2CCA26A4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A5219-AB75-C845-9942-01DD44BC2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D0D45-443A-AB4F-8953-276994BC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ED92E-2E6E-1340-AD9C-EBCF61E28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BC786-E0DD-9646-9013-3F469247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709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1102A-93A9-3948-8FA5-849EBCED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E9808-4F4A-9E4B-86F5-F4769F189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8A67E-414C-8B4D-9D58-299BC7061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C646B-FC8D-194A-B4E5-2B20A9083D44}" type="datetimeFigureOut">
              <a:rPr lang="es-ES_tradnl" smtClean="0"/>
              <a:t>5/12/20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575C-05C3-4F44-B3EA-85780C861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A4E10-F22F-2F4C-8EE6-024667E2B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8B28F-BEE7-614F-A076-9188D0FA333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410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0BDA0-6AE9-A049-837D-28C81E8B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4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4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E37C1-BB15-F64F-80FA-7AB30557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917700"/>
            <a:ext cx="56388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7BE8D-032D-FA4F-9CD4-969ACD45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1917700"/>
            <a:ext cx="4216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41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7BD40-E38F-7544-8DCB-D9FCB6342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84" y="0"/>
            <a:ext cx="6833032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1FA631C-227E-384F-A7EC-715A0542FCAB}"/>
              </a:ext>
            </a:extLst>
          </p:cNvPr>
          <p:cNvSpPr/>
          <p:nvPr/>
        </p:nvSpPr>
        <p:spPr>
          <a:xfrm>
            <a:off x="8066314" y="990600"/>
            <a:ext cx="402772" cy="293914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8480A3-E80B-D14F-AF9B-F62D2BE93E05}"/>
              </a:ext>
            </a:extLst>
          </p:cNvPr>
          <p:cNvSpPr/>
          <p:nvPr/>
        </p:nvSpPr>
        <p:spPr>
          <a:xfrm>
            <a:off x="3995057" y="1023257"/>
            <a:ext cx="402772" cy="293914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032536-C2AF-484B-8BC6-A55F1AE6CF40}"/>
              </a:ext>
            </a:extLst>
          </p:cNvPr>
          <p:cNvSpPr/>
          <p:nvPr/>
        </p:nvSpPr>
        <p:spPr>
          <a:xfrm>
            <a:off x="4005943" y="2057400"/>
            <a:ext cx="402772" cy="293914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BE324B-D8A8-E548-8619-46C6A4C77447}"/>
              </a:ext>
            </a:extLst>
          </p:cNvPr>
          <p:cNvSpPr/>
          <p:nvPr/>
        </p:nvSpPr>
        <p:spPr>
          <a:xfrm>
            <a:off x="8098971" y="2057400"/>
            <a:ext cx="402772" cy="293914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2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4A045F-2F5A-6440-AF17-054729FB4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51D99C-3620-074E-8AED-3776ACDF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593" y="522680"/>
            <a:ext cx="39116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4A045F-2F5A-6440-AF17-054729FB4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43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51D99C-3620-074E-8AED-3776ACDF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593" y="522680"/>
            <a:ext cx="3911600" cy="402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21093-E89F-4E4E-A983-526BD81F9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73" y="1399784"/>
            <a:ext cx="626301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D5DEA-B3A2-C244-9581-72C74BFF8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" y="0"/>
            <a:ext cx="775105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6B66D-0AEA-C14F-81D8-8C9D17EE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549" y="0"/>
            <a:ext cx="5255451" cy="41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8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0AD6F-52C8-7047-9E79-122CDF254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Proof of concept: Identification of the anthropogenic source of BC at CHC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1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2EC77-27BF-DF45-B775-3EE26891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08" y="-674078"/>
            <a:ext cx="8405445" cy="8405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EF4ABD-399B-DC42-857C-3F98F62833CF}"/>
              </a:ext>
            </a:extLst>
          </p:cNvPr>
          <p:cNvSpPr txBox="1"/>
          <p:nvPr/>
        </p:nvSpPr>
        <p:spPr>
          <a:xfrm>
            <a:off x="937846" y="539261"/>
            <a:ext cx="3282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Flexpart</a:t>
            </a:r>
            <a:r>
              <a:rPr lang="en-US" dirty="0"/>
              <a:t>  surface foot print (residence time * N. particles) aggregate over modeling period (2017.12.1~2018.6.1)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9E74-E1DC-7841-89DC-3AA17EE12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75" t="45258" r="58791" b="43305"/>
          <a:stretch/>
        </p:blipFill>
        <p:spPr>
          <a:xfrm>
            <a:off x="3160295" y="4040451"/>
            <a:ext cx="2935705" cy="244459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3B3561-F77D-D340-A513-7636EE0D048F}"/>
              </a:ext>
            </a:extLst>
          </p:cNvPr>
          <p:cNvCxnSpPr>
            <a:cxnSpLocks/>
          </p:cNvCxnSpPr>
          <p:nvPr/>
        </p:nvCxnSpPr>
        <p:spPr>
          <a:xfrm flipH="1">
            <a:off x="6104984" y="3753853"/>
            <a:ext cx="909427" cy="27311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1EAE2B-1A44-6948-87D0-06CB917A8AB8}"/>
              </a:ext>
            </a:extLst>
          </p:cNvPr>
          <p:cNvCxnSpPr>
            <a:cxnSpLocks/>
          </p:cNvCxnSpPr>
          <p:nvPr/>
        </p:nvCxnSpPr>
        <p:spPr>
          <a:xfrm flipH="1">
            <a:off x="3151311" y="3429000"/>
            <a:ext cx="3615249" cy="60879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59503F31-8201-3B47-8876-60A47D8127A1}"/>
              </a:ext>
            </a:extLst>
          </p:cNvPr>
          <p:cNvSpPr/>
          <p:nvPr/>
        </p:nvSpPr>
        <p:spPr>
          <a:xfrm>
            <a:off x="4839312" y="5176364"/>
            <a:ext cx="80310" cy="52862"/>
          </a:xfrm>
          <a:custGeom>
            <a:avLst/>
            <a:gdLst>
              <a:gd name="connsiteX0" fmla="*/ 111125 w 250825"/>
              <a:gd name="connsiteY0" fmla="*/ 0 h 165100"/>
              <a:gd name="connsiteX1" fmla="*/ 12700 w 250825"/>
              <a:gd name="connsiteY1" fmla="*/ 41275 h 165100"/>
              <a:gd name="connsiteX2" fmla="*/ 12700 w 250825"/>
              <a:gd name="connsiteY2" fmla="*/ 41275 h 165100"/>
              <a:gd name="connsiteX3" fmla="*/ 0 w 250825"/>
              <a:gd name="connsiteY3" fmla="*/ 98425 h 165100"/>
              <a:gd name="connsiteX4" fmla="*/ 31750 w 250825"/>
              <a:gd name="connsiteY4" fmla="*/ 152400 h 165100"/>
              <a:gd name="connsiteX5" fmla="*/ 50800 w 250825"/>
              <a:gd name="connsiteY5" fmla="*/ 165100 h 165100"/>
              <a:gd name="connsiteX6" fmla="*/ 101600 w 250825"/>
              <a:gd name="connsiteY6" fmla="*/ 130175 h 165100"/>
              <a:gd name="connsiteX7" fmla="*/ 174625 w 250825"/>
              <a:gd name="connsiteY7" fmla="*/ 139700 h 165100"/>
              <a:gd name="connsiteX8" fmla="*/ 231775 w 250825"/>
              <a:gd name="connsiteY8" fmla="*/ 130175 h 165100"/>
              <a:gd name="connsiteX9" fmla="*/ 241300 w 250825"/>
              <a:gd name="connsiteY9" fmla="*/ 127000 h 165100"/>
              <a:gd name="connsiteX10" fmla="*/ 250825 w 250825"/>
              <a:gd name="connsiteY10" fmla="*/ 104775 h 165100"/>
              <a:gd name="connsiteX11" fmla="*/ 200025 w 250825"/>
              <a:gd name="connsiteY11" fmla="*/ 73025 h 165100"/>
              <a:gd name="connsiteX12" fmla="*/ 209550 w 250825"/>
              <a:gd name="connsiteY12" fmla="*/ 28575 h 165100"/>
              <a:gd name="connsiteX13" fmla="*/ 174625 w 250825"/>
              <a:gd name="connsiteY13" fmla="*/ 38100 h 165100"/>
              <a:gd name="connsiteX14" fmla="*/ 187325 w 250825"/>
              <a:gd name="connsiteY14" fmla="*/ 3175 h 165100"/>
              <a:gd name="connsiteX15" fmla="*/ 111125 w 250825"/>
              <a:gd name="connsiteY15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0825" h="165100">
                <a:moveTo>
                  <a:pt x="111125" y="0"/>
                </a:moveTo>
                <a:lnTo>
                  <a:pt x="12700" y="41275"/>
                </a:lnTo>
                <a:lnTo>
                  <a:pt x="12700" y="41275"/>
                </a:lnTo>
                <a:lnTo>
                  <a:pt x="0" y="98425"/>
                </a:lnTo>
                <a:lnTo>
                  <a:pt x="31750" y="152400"/>
                </a:lnTo>
                <a:lnTo>
                  <a:pt x="50800" y="165100"/>
                </a:lnTo>
                <a:lnTo>
                  <a:pt x="101600" y="130175"/>
                </a:lnTo>
                <a:lnTo>
                  <a:pt x="174625" y="139700"/>
                </a:lnTo>
                <a:lnTo>
                  <a:pt x="231775" y="130175"/>
                </a:lnTo>
                <a:lnTo>
                  <a:pt x="241300" y="127000"/>
                </a:lnTo>
                <a:lnTo>
                  <a:pt x="250825" y="104775"/>
                </a:lnTo>
                <a:lnTo>
                  <a:pt x="200025" y="73025"/>
                </a:lnTo>
                <a:lnTo>
                  <a:pt x="209550" y="28575"/>
                </a:lnTo>
                <a:lnTo>
                  <a:pt x="174625" y="38100"/>
                </a:lnTo>
                <a:lnTo>
                  <a:pt x="187325" y="3175"/>
                </a:lnTo>
                <a:lnTo>
                  <a:pt x="111125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7B4B4C-4960-544B-9320-AFEF08FF0676}"/>
              </a:ext>
            </a:extLst>
          </p:cNvPr>
          <p:cNvSpPr txBox="1"/>
          <p:nvPr/>
        </p:nvSpPr>
        <p:spPr>
          <a:xfrm>
            <a:off x="4628147" y="5196446"/>
            <a:ext cx="520088" cy="2308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sz="900"/>
              <a:t>La Paz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EB6BD-CF19-E847-B2D1-9A496FEB3118}"/>
              </a:ext>
            </a:extLst>
          </p:cNvPr>
          <p:cNvSpPr txBox="1"/>
          <p:nvPr/>
        </p:nvSpPr>
        <p:spPr>
          <a:xfrm>
            <a:off x="1381272" y="4213368"/>
            <a:ext cx="1779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Compared to other regions, La Paz surface foot print does not significantly influence CHC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F16B7-68A0-0F45-8E79-76A6E74227D6}"/>
              </a:ext>
            </a:extLst>
          </p:cNvPr>
          <p:cNvSpPr/>
          <p:nvPr/>
        </p:nvSpPr>
        <p:spPr>
          <a:xfrm>
            <a:off x="11404940" y="351371"/>
            <a:ext cx="964504" cy="6764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1F6A8-EDE2-A046-A9FA-8FFD8699E798}"/>
              </a:ext>
            </a:extLst>
          </p:cNvPr>
          <p:cNvSpPr txBox="1"/>
          <p:nvPr/>
        </p:nvSpPr>
        <p:spPr>
          <a:xfrm>
            <a:off x="7746872" y="-99118"/>
            <a:ext cx="444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N. Particles * residence time (Arbitrary units)</a:t>
            </a:r>
          </a:p>
        </p:txBody>
      </p:sp>
    </p:spTree>
    <p:extLst>
      <p:ext uri="{BB962C8B-B14F-4D97-AF65-F5344CB8AC3E}">
        <p14:creationId xmlns:p14="http://schemas.microsoft.com/office/powerpoint/2010/main" val="319965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8E1CC-8381-9A42-8BDC-B01ED61F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940" y="-592018"/>
            <a:ext cx="7578971" cy="7578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B0DF7-593E-A64B-A7ED-E7DAD0826E86}"/>
              </a:ext>
            </a:extLst>
          </p:cNvPr>
          <p:cNvSpPr txBox="1"/>
          <p:nvPr/>
        </p:nvSpPr>
        <p:spPr>
          <a:xfrm>
            <a:off x="339970" y="213919"/>
            <a:ext cx="326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Elastic Net source attribution (w)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4B30D-E024-C54C-A003-BD4BBF61E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75" t="45258" r="58791" b="43305"/>
          <a:stretch/>
        </p:blipFill>
        <p:spPr>
          <a:xfrm>
            <a:off x="7432430" y="2115848"/>
            <a:ext cx="3776835" cy="3145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E0D5D-FAE1-0C4E-B0CA-B3E046292899}"/>
              </a:ext>
            </a:extLst>
          </p:cNvPr>
          <p:cNvSpPr txBox="1"/>
          <p:nvPr/>
        </p:nvSpPr>
        <p:spPr>
          <a:xfrm>
            <a:off x="7679616" y="1273978"/>
            <a:ext cx="328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Zoomed in (from slide 1) </a:t>
            </a:r>
            <a:r>
              <a:rPr lang="en-US" sz="1200" dirty="0" err="1"/>
              <a:t>Flexpart</a:t>
            </a:r>
            <a:r>
              <a:rPr lang="en-US" sz="1200" dirty="0"/>
              <a:t>  surface foot print (residence time * N. particles) aggregate over modeling period (2017.12.1~2018.6.1) 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7BBC485-C925-044E-B218-567710492A75}"/>
              </a:ext>
            </a:extLst>
          </p:cNvPr>
          <p:cNvSpPr/>
          <p:nvPr/>
        </p:nvSpPr>
        <p:spPr>
          <a:xfrm>
            <a:off x="9575800" y="3566784"/>
            <a:ext cx="145707" cy="95908"/>
          </a:xfrm>
          <a:custGeom>
            <a:avLst/>
            <a:gdLst>
              <a:gd name="connsiteX0" fmla="*/ 111125 w 250825"/>
              <a:gd name="connsiteY0" fmla="*/ 0 h 165100"/>
              <a:gd name="connsiteX1" fmla="*/ 12700 w 250825"/>
              <a:gd name="connsiteY1" fmla="*/ 41275 h 165100"/>
              <a:gd name="connsiteX2" fmla="*/ 12700 w 250825"/>
              <a:gd name="connsiteY2" fmla="*/ 41275 h 165100"/>
              <a:gd name="connsiteX3" fmla="*/ 0 w 250825"/>
              <a:gd name="connsiteY3" fmla="*/ 98425 h 165100"/>
              <a:gd name="connsiteX4" fmla="*/ 31750 w 250825"/>
              <a:gd name="connsiteY4" fmla="*/ 152400 h 165100"/>
              <a:gd name="connsiteX5" fmla="*/ 50800 w 250825"/>
              <a:gd name="connsiteY5" fmla="*/ 165100 h 165100"/>
              <a:gd name="connsiteX6" fmla="*/ 101600 w 250825"/>
              <a:gd name="connsiteY6" fmla="*/ 130175 h 165100"/>
              <a:gd name="connsiteX7" fmla="*/ 174625 w 250825"/>
              <a:gd name="connsiteY7" fmla="*/ 139700 h 165100"/>
              <a:gd name="connsiteX8" fmla="*/ 231775 w 250825"/>
              <a:gd name="connsiteY8" fmla="*/ 130175 h 165100"/>
              <a:gd name="connsiteX9" fmla="*/ 241300 w 250825"/>
              <a:gd name="connsiteY9" fmla="*/ 127000 h 165100"/>
              <a:gd name="connsiteX10" fmla="*/ 250825 w 250825"/>
              <a:gd name="connsiteY10" fmla="*/ 104775 h 165100"/>
              <a:gd name="connsiteX11" fmla="*/ 200025 w 250825"/>
              <a:gd name="connsiteY11" fmla="*/ 73025 h 165100"/>
              <a:gd name="connsiteX12" fmla="*/ 209550 w 250825"/>
              <a:gd name="connsiteY12" fmla="*/ 28575 h 165100"/>
              <a:gd name="connsiteX13" fmla="*/ 174625 w 250825"/>
              <a:gd name="connsiteY13" fmla="*/ 38100 h 165100"/>
              <a:gd name="connsiteX14" fmla="*/ 187325 w 250825"/>
              <a:gd name="connsiteY14" fmla="*/ 3175 h 165100"/>
              <a:gd name="connsiteX15" fmla="*/ 111125 w 250825"/>
              <a:gd name="connsiteY15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0825" h="165100">
                <a:moveTo>
                  <a:pt x="111125" y="0"/>
                </a:moveTo>
                <a:lnTo>
                  <a:pt x="12700" y="41275"/>
                </a:lnTo>
                <a:lnTo>
                  <a:pt x="12700" y="41275"/>
                </a:lnTo>
                <a:lnTo>
                  <a:pt x="0" y="98425"/>
                </a:lnTo>
                <a:lnTo>
                  <a:pt x="31750" y="152400"/>
                </a:lnTo>
                <a:lnTo>
                  <a:pt x="50800" y="165100"/>
                </a:lnTo>
                <a:lnTo>
                  <a:pt x="101600" y="130175"/>
                </a:lnTo>
                <a:lnTo>
                  <a:pt x="174625" y="139700"/>
                </a:lnTo>
                <a:lnTo>
                  <a:pt x="231775" y="130175"/>
                </a:lnTo>
                <a:lnTo>
                  <a:pt x="241300" y="127000"/>
                </a:lnTo>
                <a:lnTo>
                  <a:pt x="250825" y="104775"/>
                </a:lnTo>
                <a:lnTo>
                  <a:pt x="200025" y="73025"/>
                </a:lnTo>
                <a:lnTo>
                  <a:pt x="209550" y="28575"/>
                </a:lnTo>
                <a:lnTo>
                  <a:pt x="174625" y="38100"/>
                </a:lnTo>
                <a:lnTo>
                  <a:pt x="187325" y="3175"/>
                </a:lnTo>
                <a:lnTo>
                  <a:pt x="111125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DEBC8-4F26-4F4A-A40C-5A4C9A8F31F7}"/>
              </a:ext>
            </a:extLst>
          </p:cNvPr>
          <p:cNvSpPr txBox="1"/>
          <p:nvPr/>
        </p:nvSpPr>
        <p:spPr>
          <a:xfrm>
            <a:off x="6471920" y="5456395"/>
            <a:ext cx="5421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However, when doing an inverse modeling</a:t>
            </a:r>
            <a:br>
              <a:rPr lang="en-US" dirty="0"/>
            </a:br>
            <a:r>
              <a:rPr lang="en-US" dirty="0" err="1"/>
              <a:t>ElasticNet</a:t>
            </a:r>
            <a:r>
              <a:rPr lang="en-US" dirty="0"/>
              <a:t> regression for sources of BC sampled at CHC,</a:t>
            </a:r>
          </a:p>
          <a:p>
            <a:r>
              <a:rPr lang="en-US" dirty="0"/>
              <a:t>La Paz polygon clearly stands out.</a:t>
            </a:r>
          </a:p>
        </p:txBody>
      </p:sp>
    </p:spTree>
    <p:extLst>
      <p:ext uri="{BB962C8B-B14F-4D97-AF65-F5344CB8AC3E}">
        <p14:creationId xmlns:p14="http://schemas.microsoft.com/office/powerpoint/2010/main" val="3401258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7FBB7-1101-4545-9557-D050C8849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98"/>
          <a:stretch/>
        </p:blipFill>
        <p:spPr>
          <a:xfrm>
            <a:off x="132016" y="223526"/>
            <a:ext cx="11155109" cy="3411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E47EE-708C-7C44-B9F1-979936515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95" r="-1031"/>
          <a:stretch/>
        </p:blipFill>
        <p:spPr>
          <a:xfrm>
            <a:off x="904875" y="3563624"/>
            <a:ext cx="10753725" cy="3385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6E7C27-8EE8-6A42-97B6-7EC10EC00E11}"/>
              </a:ext>
            </a:extLst>
          </p:cNvPr>
          <p:cNvSpPr txBox="1"/>
          <p:nvPr/>
        </p:nvSpPr>
        <p:spPr>
          <a:xfrm>
            <a:off x="832104" y="-45720"/>
            <a:ext cx="103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Timeseries sample BC vs Modeled (</a:t>
            </a:r>
            <a:r>
              <a:rPr lang="en-US" dirty="0" err="1"/>
              <a:t>pred</a:t>
            </a:r>
            <a:r>
              <a:rPr lang="en-US" dirty="0"/>
              <a:t>) BC from La Paz polygon using Elastic net source receptor regression</a:t>
            </a:r>
          </a:p>
        </p:txBody>
      </p:sp>
    </p:spTree>
    <p:extLst>
      <p:ext uri="{BB962C8B-B14F-4D97-AF65-F5344CB8AC3E}">
        <p14:creationId xmlns:p14="http://schemas.microsoft.com/office/powerpoint/2010/main" val="104748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DCFF-80D5-3147-BE7F-CEA9BE32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6A84D-4D4E-7748-B411-B8ABEE0EE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Proof of concept: Identification of the volcanic source of sulfate sampled at CHC</a:t>
            </a:r>
          </a:p>
        </p:txBody>
      </p:sp>
    </p:spTree>
    <p:extLst>
      <p:ext uri="{BB962C8B-B14F-4D97-AF65-F5344CB8AC3E}">
        <p14:creationId xmlns:p14="http://schemas.microsoft.com/office/powerpoint/2010/main" val="193516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02E7-4799-2646-AA6A-B0915A08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4D1C8-1B90-D444-ADC5-7AB8B32C6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WRF-FLEXPART Transport Modeling during the SALTENA campaign 12-2017~5-2018</a:t>
            </a:r>
          </a:p>
          <a:p>
            <a:pPr lvl="1"/>
            <a:r>
              <a:rPr lang="en-US" dirty="0"/>
              <a:t>Continuation and improvement of the previous WRF-HYSPLIT study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Identification of the BL influence at CHC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Proof of concept: Identification of the anthropogenic source of BC at CHC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Proof of concept: Identification of the volcanic source of sulfate sampled at CHC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 friendly dataset: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36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53296-BA41-9646-B43F-7656A0A8E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9" y="0"/>
            <a:ext cx="8353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80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D4A4-EB83-4942-BD00-C22CB9A29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User friendly dataset</a:t>
            </a:r>
            <a:endParaRPr lang="es-ES_trad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8C4C2-238B-DC45-B43E-71F4B749A704}"/>
              </a:ext>
            </a:extLst>
          </p:cNvPr>
          <p:cNvSpPr/>
          <p:nvPr/>
        </p:nvSpPr>
        <p:spPr>
          <a:xfrm>
            <a:off x="3048000" y="23764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daliagachc</a:t>
            </a:r>
            <a:r>
              <a:rPr lang="en-US" dirty="0"/>
              <a:t>/</a:t>
            </a:r>
            <a:r>
              <a:rPr lang="en-US" dirty="0" err="1"/>
              <a:t>flexpart_management</a:t>
            </a:r>
            <a:r>
              <a:rPr lang="en-US" dirty="0"/>
              <a:t>/tree/master/</a:t>
            </a:r>
            <a:r>
              <a:rPr lang="en-US" dirty="0" err="1"/>
              <a:t>flexpart_management</a:t>
            </a:r>
            <a:r>
              <a:rPr lang="en-US" dirty="0"/>
              <a:t>/releases/v03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ADD66-53A0-8942-B345-704E567C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289" y="2893512"/>
            <a:ext cx="4198055" cy="39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02E7-4799-2646-AA6A-B0915A08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4D1C8-1B90-D444-ADC5-7AB8B32C6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successfully identify the short/long range sources influencing CHC.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successfully characterize the BL/FT influences at CHC.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 friendly dataset: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79C9E-71A3-FE46-9E2C-92BFD407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62" y="3429000"/>
            <a:ext cx="6095999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01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D84D-D724-4147-A0B3-1E7CDAD6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1E2B9-CE0A-D74E-A075-C1A17D778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657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397A-9E52-EE4A-B415-D84B147E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CA3E-DEF7-DC4C-9502-A05D8D10A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553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F6FD-04F1-FE4B-A4DE-66B4CAEF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947C7-C9C2-1E4A-BC33-70C8DDD7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1033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8232-004B-DD43-A546-E27F6264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9DA39-328F-4F4E-B5D6-506184D6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544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25FD-7B5E-6F45-A412-5CF9810B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547A-E907-884D-8ED0-91B967A40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676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1EF4-A7E3-4748-8DC6-AE304E5D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A1568-EBC9-9643-B622-9410B1DC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WRF-FLEXPART Transport Modeling during the SALTENA campaign 12-2017~5-2018</a:t>
            </a:r>
          </a:p>
          <a:p>
            <a:pPr lvl="1"/>
            <a:r>
              <a:rPr lang="en-US" dirty="0"/>
              <a:t>Continuation and improvement of the previous WRF-HYSPLIT study</a:t>
            </a:r>
          </a:p>
        </p:txBody>
      </p:sp>
    </p:spTree>
    <p:extLst>
      <p:ext uri="{BB962C8B-B14F-4D97-AF65-F5344CB8AC3E}">
        <p14:creationId xmlns:p14="http://schemas.microsoft.com/office/powerpoint/2010/main" val="30108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84A66-04F9-0144-8D32-416D2322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6" y="0"/>
            <a:ext cx="10052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6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FA350-8E9D-9B48-8A92-33DB40A17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36"/>
          <a:stretch/>
        </p:blipFill>
        <p:spPr>
          <a:xfrm>
            <a:off x="4818643" y="1873661"/>
            <a:ext cx="6370320" cy="4352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8F375-790E-1D46-86F2-93C625E4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55" y="2684742"/>
            <a:ext cx="3405688" cy="3707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FAE9F-3D5A-5643-A8CF-93612743F201}"/>
              </a:ext>
            </a:extLst>
          </p:cNvPr>
          <p:cNvSpPr txBox="1"/>
          <p:nvPr/>
        </p:nvSpPr>
        <p:spPr>
          <a:xfrm>
            <a:off x="2219523" y="1208015"/>
            <a:ext cx="2606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2012~2016</a:t>
            </a:r>
          </a:p>
          <a:p>
            <a:r>
              <a:rPr lang="en-US" dirty="0"/>
              <a:t>HYSPLIT (</a:t>
            </a:r>
            <a:r>
              <a:rPr lang="en-US" dirty="0" err="1"/>
              <a:t>backtrajectories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E67769-A36C-B848-8D46-8E1CF8B1B4E6}"/>
              </a:ext>
            </a:extLst>
          </p:cNvPr>
          <p:cNvSpPr txBox="1"/>
          <p:nvPr/>
        </p:nvSpPr>
        <p:spPr>
          <a:xfrm>
            <a:off x="7693397" y="1233067"/>
            <a:ext cx="2248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12-2017~05-2018</a:t>
            </a:r>
          </a:p>
          <a:p>
            <a:r>
              <a:rPr lang="en-US" dirty="0"/>
              <a:t>FLEXPART (dispersion)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F8F11-0F64-FD47-B5A6-5000F103F135}"/>
              </a:ext>
            </a:extLst>
          </p:cNvPr>
          <p:cNvSpPr txBox="1"/>
          <p:nvPr/>
        </p:nvSpPr>
        <p:spPr>
          <a:xfrm>
            <a:off x="5279572" y="57931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Comparisons</a:t>
            </a:r>
          </a:p>
        </p:txBody>
      </p:sp>
    </p:spTree>
    <p:extLst>
      <p:ext uri="{BB962C8B-B14F-4D97-AF65-F5344CB8AC3E}">
        <p14:creationId xmlns:p14="http://schemas.microsoft.com/office/powerpoint/2010/main" val="292989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FA722-60A2-FC48-B1FB-63522F0B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6721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E86D5-FC37-9B42-8D1D-20269F0E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628" y="0"/>
            <a:ext cx="4389372" cy="415864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A5D264-BFD4-AD43-90D9-631769969716}"/>
              </a:ext>
            </a:extLst>
          </p:cNvPr>
          <p:cNvCxnSpPr/>
          <p:nvPr/>
        </p:nvCxnSpPr>
        <p:spPr>
          <a:xfrm flipV="1">
            <a:off x="4020855" y="438411"/>
            <a:ext cx="3920646" cy="299058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136E9E-7298-8E4D-BEBF-788EB99E982B}"/>
              </a:ext>
            </a:extLst>
          </p:cNvPr>
          <p:cNvCxnSpPr>
            <a:cxnSpLocks/>
          </p:cNvCxnSpPr>
          <p:nvPr/>
        </p:nvCxnSpPr>
        <p:spPr>
          <a:xfrm flipV="1">
            <a:off x="3999084" y="4071257"/>
            <a:ext cx="7594202" cy="1850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77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A9E35-0CAF-C54A-ABF4-9977E7C2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27" y="576198"/>
            <a:ext cx="8425745" cy="61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6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C1456B-6580-BC44-87E1-BE60907F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9655" cy="3618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63D94A-9310-1F4B-98BB-2717C1B5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27" y="3239144"/>
            <a:ext cx="6003740" cy="36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27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0AD6F-52C8-7047-9E79-122CDF254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Identification of the BL influence at CHC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1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299</Words>
  <Application>Microsoft Macintosh PowerPoint</Application>
  <PresentationFormat>Widescreen</PresentationFormat>
  <Paragraphs>34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Overview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Aliaga, Diego</dc:creator>
  <cp:lastModifiedBy>Aliaga, Diego</cp:lastModifiedBy>
  <cp:revision>7</cp:revision>
  <dcterms:created xsi:type="dcterms:W3CDTF">2020-12-03T15:12:54Z</dcterms:created>
  <dcterms:modified xsi:type="dcterms:W3CDTF">2020-12-05T18:36:16Z</dcterms:modified>
</cp:coreProperties>
</file>